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42"/>
  </p:notesMasterIdLst>
  <p:sldIdLst>
    <p:sldId id="258" r:id="rId2"/>
    <p:sldId id="259" r:id="rId3"/>
    <p:sldId id="257" r:id="rId4"/>
    <p:sldId id="260" r:id="rId5"/>
    <p:sldId id="261" r:id="rId6"/>
    <p:sldId id="262" r:id="rId7"/>
    <p:sldId id="268" r:id="rId8"/>
    <p:sldId id="263" r:id="rId9"/>
    <p:sldId id="266" r:id="rId10"/>
    <p:sldId id="26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67" r:id="rId32"/>
    <p:sldId id="269" r:id="rId33"/>
    <p:sldId id="270" r:id="rId34"/>
    <p:sldId id="271" r:id="rId35"/>
    <p:sldId id="272" r:id="rId36"/>
    <p:sldId id="277" r:id="rId37"/>
    <p:sldId id="273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FF"/>
    <a:srgbClr val="D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E26C-ECF0-49B6-A0CC-0702F478DFF6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0D0FF-1570-4AF1-9558-138403D60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D0FF-1570-4AF1-9558-138403D60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342900" y="455613"/>
            <a:ext cx="8017120" cy="844550"/>
            <a:chOff x="234" y="287"/>
            <a:chExt cx="5471" cy="532"/>
          </a:xfrm>
        </p:grpSpPr>
        <p:pic>
          <p:nvPicPr>
            <p:cNvPr id="3" name="Picture 155" descr="BCG_Monogram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341"/>
              <a:ext cx="102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56" descr="AV_LOGO_PRIMARY_RGB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" y="309"/>
              <a:ext cx="112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7" descr="PR-TAC_LOGO_RGB-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87"/>
              <a:ext cx="181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78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984" y="163514"/>
            <a:ext cx="2074985" cy="5932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163514"/>
            <a:ext cx="6084277" cy="5932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AE1D996-4FEF-42E9-9060-AAB695BD2DD4}" type="datetimeFigureOut">
              <a:rPr lang="en-US" smtClean="0"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AD4F48-3F6A-464B-B30F-B82DB518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8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506538"/>
            <a:ext cx="4079631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506538"/>
            <a:ext cx="4079631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0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8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3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22031" y="163513"/>
            <a:ext cx="8299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Slide title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22031" y="1506538"/>
            <a:ext cx="8299938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Body text</a:t>
            </a:r>
          </a:p>
          <a:p>
            <a:pPr lvl="1"/>
            <a:r>
              <a:rPr lang="pl-PL" smtClean="0"/>
              <a:t>First level</a:t>
            </a:r>
          </a:p>
          <a:p>
            <a:pPr lvl="2"/>
            <a:r>
              <a:rPr lang="pl-PL" smtClean="0"/>
              <a:t>Second level</a:t>
            </a:r>
          </a:p>
          <a:p>
            <a:pPr lvl="3"/>
            <a:r>
              <a:rPr lang="pl-PL" smtClean="0"/>
              <a:t>Third level</a:t>
            </a:r>
          </a:p>
          <a:p>
            <a:pPr lvl="4"/>
            <a:r>
              <a:rPr lang="pl-PL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46123" y="6673850"/>
            <a:ext cx="175846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fld id="{1C8277A1-3712-484F-AD78-212917B37D65}" type="slidenum">
              <a:rPr lang="pl-PL" sz="900"/>
              <a:pPr algn="r">
                <a:defRPr/>
              </a:pPr>
              <a:t>‹#›</a:t>
            </a:fld>
            <a:endParaRPr lang="pl-PL" sz="900"/>
          </a:p>
        </p:txBody>
      </p:sp>
      <p:sp>
        <p:nvSpPr>
          <p:cNvPr id="1139" name="Line 1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76363" indent="-233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25161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33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305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77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3886200"/>
          </a:xfrm>
          <a:solidFill>
            <a:srgbClr val="EFF7FF"/>
          </a:solidFill>
        </p:spPr>
        <p:txBody>
          <a:bodyPr/>
          <a:lstStyle/>
          <a:p>
            <a:r>
              <a:rPr lang="en-US" sz="11500" dirty="0" err="1" smtClean="0">
                <a:solidFill>
                  <a:schemeClr val="tx2">
                    <a:lumMod val="75000"/>
                  </a:schemeClr>
                </a:solidFill>
              </a:rPr>
              <a:t>Studia</a:t>
            </a:r>
            <a:r>
              <a:rPr lang="en-US" sz="11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w UK i USA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4329545"/>
            <a:ext cx="7772400" cy="1917167"/>
            <a:chOff x="762000" y="4329545"/>
            <a:chExt cx="7772400" cy="1917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329545"/>
              <a:ext cx="3802380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29545"/>
              <a:ext cx="3810000" cy="19171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9999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Studia w UK</a:t>
            </a:r>
            <a:endParaRPr lang="en-US" sz="5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6324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Introduction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Entry requirements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Interviews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Preparation</a:t>
            </a:r>
          </a:p>
        </p:txBody>
      </p:sp>
    </p:spTree>
    <p:extLst>
      <p:ext uri="{BB962C8B-B14F-4D97-AF65-F5344CB8AC3E}">
        <p14:creationId xmlns:p14="http://schemas.microsoft.com/office/powerpoint/2010/main" val="5453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Dispelling the Myths!</a:t>
            </a:r>
            <a:endParaRPr lang="en-US" sz="5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1656" y="1888331"/>
            <a:ext cx="804068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Why apply to </a:t>
            </a:r>
            <a:r>
              <a:rPr lang="pl-PL" sz="2800"/>
              <a:t>Cambridge</a:t>
            </a:r>
            <a:r>
              <a:rPr lang="en-US" sz="2800"/>
              <a:t>?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What </a:t>
            </a:r>
            <a:r>
              <a:rPr lang="pl-PL" sz="2800"/>
              <a:t>they</a:t>
            </a:r>
            <a:r>
              <a:rPr lang="en-US" sz="2800"/>
              <a:t> look for at interview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How decisions on offers are made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Helping to decide whether Cambridge is right for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Why Cambridge?</a:t>
            </a:r>
            <a:endParaRPr lang="en-US" sz="5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1738" y="1759744"/>
            <a:ext cx="3597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The question to ask is;</a:t>
            </a:r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63738" y="2445544"/>
            <a:ext cx="570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i="1"/>
              <a:t>Why shouldn’t I apply to Cambridge?</a:t>
            </a:r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201738" y="3207544"/>
            <a:ext cx="267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Only two reasons</a:t>
            </a:r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68538" y="3969544"/>
            <a:ext cx="3640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1. I won’t get the grades</a:t>
            </a:r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68538" y="4579144"/>
            <a:ext cx="567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2. The course I want is not appropriate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Why Cambridge?</a:t>
            </a:r>
            <a:endParaRPr lang="en-US" sz="5400" dirty="0"/>
          </a:p>
        </p:txBody>
      </p:sp>
      <p:sp>
        <p:nvSpPr>
          <p:cNvPr id="7" name="Text Box 3076"/>
          <p:cNvSpPr txBox="1">
            <a:spLocks noChangeArrowheads="1"/>
          </p:cNvSpPr>
          <p:nvPr/>
        </p:nvSpPr>
        <p:spPr bwMode="auto">
          <a:xfrm>
            <a:off x="1204119" y="2272506"/>
            <a:ext cx="673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How many libraries are there in Cambridge?</a:t>
            </a:r>
            <a:endParaRPr lang="en-US"/>
          </a:p>
        </p:txBody>
      </p:sp>
      <p:sp>
        <p:nvSpPr>
          <p:cNvPr id="8" name="Text Box 3077"/>
          <p:cNvSpPr txBox="1">
            <a:spLocks noChangeArrowheads="1"/>
          </p:cNvSpPr>
          <p:nvPr/>
        </p:nvSpPr>
        <p:spPr bwMode="auto">
          <a:xfrm>
            <a:off x="3261519" y="3085306"/>
            <a:ext cx="2241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Around 150 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3078"/>
          <p:cNvSpPr txBox="1">
            <a:spLocks noChangeArrowheads="1"/>
          </p:cNvSpPr>
          <p:nvPr/>
        </p:nvSpPr>
        <p:spPr bwMode="auto">
          <a:xfrm>
            <a:off x="1874044" y="4066381"/>
            <a:ext cx="498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2800"/>
              <a:t>Also 18 College Sports Grounds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Outstanding Resources</a:t>
            </a:r>
            <a:endParaRPr lang="en-US" sz="5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0407" y="1674813"/>
            <a:ext cx="772318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Academically one of the best equipped universities in the world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Enormous range of extra-curricular opportunities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Something for everybody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Not just about getting a good degree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Financial Resources</a:t>
            </a:r>
            <a:endParaRPr lang="en-US" sz="54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31188" y="1447800"/>
            <a:ext cx="77231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Cambridge is one of </a:t>
            </a:r>
            <a:r>
              <a:rPr lang="pl-PL" sz="2800"/>
              <a:t>the </a:t>
            </a:r>
            <a:r>
              <a:rPr lang="en-US" sz="2800"/>
              <a:t>cheapest UK universities at which to study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Colleges subsidise rents, sports, drama and music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Substantial College and University hardship funds available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Cambridge</a:t>
            </a:r>
            <a:r>
              <a:rPr lang="pl-PL" sz="2800"/>
              <a:t> </a:t>
            </a:r>
            <a:r>
              <a:rPr lang="en-US" sz="2800"/>
              <a:t>bursaries of up to £3,400 available per annum to </a:t>
            </a:r>
            <a:r>
              <a:rPr lang="pl-PL" sz="2800"/>
              <a:t>European</a:t>
            </a:r>
            <a:r>
              <a:rPr lang="en-US" sz="2800"/>
              <a:t> students (for household income up to £25k, and means-tested for higher income)</a:t>
            </a:r>
          </a:p>
        </p:txBody>
      </p:sp>
    </p:spTree>
    <p:extLst>
      <p:ext uri="{BB962C8B-B14F-4D97-AF65-F5344CB8AC3E}">
        <p14:creationId xmlns:p14="http://schemas.microsoft.com/office/powerpoint/2010/main" val="3245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Choice of College</a:t>
            </a:r>
            <a:endParaRPr lang="en-US" sz="5400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743744" y="1147763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Source of much anxiety!</a:t>
            </a:r>
            <a:endParaRPr lang="en-US"/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591344" y="4337051"/>
            <a:ext cx="7961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Wide cross-section of characters, many just like you!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If in doubt make an open application</a:t>
            </a:r>
            <a:endParaRPr lang="en-US"/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1658144" y="1757363"/>
            <a:ext cx="53451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Have a reason;	Accommodation</a:t>
            </a:r>
          </a:p>
          <a:p>
            <a:r>
              <a:rPr lang="en-US" sz="2800"/>
              <a:t>			Gardens</a:t>
            </a:r>
          </a:p>
          <a:p>
            <a:r>
              <a:rPr lang="en-US" sz="2800"/>
              <a:t>			Buildings</a:t>
            </a:r>
          </a:p>
          <a:p>
            <a:r>
              <a:rPr lang="en-US" sz="2800"/>
              <a:t>			Location</a:t>
            </a:r>
          </a:p>
          <a:p>
            <a:r>
              <a:rPr lang="en-US" sz="2800"/>
              <a:t>			People</a:t>
            </a:r>
          </a:p>
          <a:p>
            <a:r>
              <a:rPr lang="en-US" sz="280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45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The Admissions Process</a:t>
            </a:r>
            <a:endParaRPr lang="en-US" sz="5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" y="2305843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Admissions are run by colleges, not the University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All colleges are similar but do differ subtly in how they make decisions and process applications</a:t>
            </a:r>
          </a:p>
          <a:p>
            <a:pPr>
              <a:buFontTx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45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The Admissions Process</a:t>
            </a:r>
            <a:endParaRPr lang="en-US" sz="5400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601663" y="1443832"/>
            <a:ext cx="7940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Begins by submitting on-line application to UCAS by mid-October and completing  Cambridge questionnaire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Application (via UCAS) is to one college only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Open applications entirely acceptable</a:t>
            </a:r>
          </a:p>
          <a:p>
            <a:pPr>
              <a:buFontTx/>
              <a:buChar char="•"/>
            </a:pPr>
            <a:endParaRPr lang="en-US" sz="2800"/>
          </a:p>
          <a:p>
            <a:pPr lvl="2">
              <a:buFont typeface="Wingdings" pitchFamily="2" charset="2"/>
              <a:buChar char="Ø"/>
            </a:pPr>
            <a:r>
              <a:rPr lang="en-US" sz="2800"/>
              <a:t> College allocated by computer algorithm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The Admissions Process</a:t>
            </a:r>
            <a:endParaRPr lang="en-US" sz="54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772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Colleges receive just over 3 applications per place averaged across all subjects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Fitz is typical – in 2008 we received 456 applications for 147 places (3.01 applicns per place)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Applications ratios for Medicine, Veterinary Medicine, Philosophy and PPE are greater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Impossible to predict numbers from year to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13855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O </a:t>
            </a:r>
            <a:r>
              <a:rPr lang="en-US" sz="5400" dirty="0" err="1" smtClean="0"/>
              <a:t>nas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11335"/>
            <a:ext cx="4495801" cy="244682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chemeClr val="tx2"/>
                </a:solidFill>
              </a:rPr>
              <a:t>Paweł 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Rzemieniecki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4182" y="990600"/>
            <a:ext cx="4800600" cy="295465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chemeClr val="tx2"/>
                </a:solidFill>
              </a:rPr>
              <a:t>Wiktor </a:t>
            </a:r>
            <a:br>
              <a:rPr lang="pl-PL" sz="3600" b="1" dirty="0" smtClean="0">
                <a:solidFill>
                  <a:schemeClr val="tx2"/>
                </a:solidFill>
              </a:rPr>
            </a:br>
            <a:r>
              <a:rPr lang="pl-PL" sz="3600" b="1" dirty="0" smtClean="0">
                <a:solidFill>
                  <a:schemeClr val="tx2"/>
                </a:solidFill>
              </a:rPr>
              <a:t>Jakubiuk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65566"/>
            <a:ext cx="4800600" cy="73866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LO1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3774489"/>
            <a:ext cx="4800600" cy="95410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Stonyhurst College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 – 2010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51566"/>
            <a:ext cx="4800600" cy="95410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Cambridge 2010 - 2013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4182" y="2861385"/>
            <a:ext cx="4800600" cy="65883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LO1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2006 - 2007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4182" y="3837533"/>
            <a:ext cx="4800600" cy="95410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Dulwich College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2007 -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4182" y="5170721"/>
            <a:ext cx="4800600" cy="52322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  2009 - 2013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The Admissions Process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6163" y="1371600"/>
            <a:ext cx="70516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Decision on whether to make an offer based on;</a:t>
            </a:r>
          </a:p>
          <a:p>
            <a:endParaRPr lang="en-US" sz="2800"/>
          </a:p>
          <a:p>
            <a:r>
              <a:rPr lang="en-US" sz="2800"/>
              <a:t>	(i) UCAS application form </a:t>
            </a:r>
          </a:p>
          <a:p>
            <a:endParaRPr lang="en-US" sz="2800"/>
          </a:p>
          <a:p>
            <a:r>
              <a:rPr lang="en-US" sz="2800"/>
              <a:t>	(ii) Cambridge questionnaire</a:t>
            </a:r>
          </a:p>
          <a:p>
            <a:endParaRPr lang="en-US" sz="2800"/>
          </a:p>
          <a:p>
            <a:r>
              <a:rPr lang="en-US" sz="2800"/>
              <a:t>	(iii) Teachers reference</a:t>
            </a:r>
          </a:p>
          <a:p>
            <a:endParaRPr lang="en-US" sz="2800"/>
          </a:p>
          <a:p>
            <a:r>
              <a:rPr lang="en-US" sz="2800"/>
              <a:t>	(iv) Performance in any test</a:t>
            </a:r>
          </a:p>
          <a:p>
            <a:endParaRPr lang="en-US" sz="2800"/>
          </a:p>
          <a:p>
            <a:r>
              <a:rPr lang="en-US" sz="2800"/>
              <a:t>	(v) Interview</a:t>
            </a:r>
          </a:p>
        </p:txBody>
      </p:sp>
    </p:spTree>
    <p:extLst>
      <p:ext uri="{BB962C8B-B14F-4D97-AF65-F5344CB8AC3E}">
        <p14:creationId xmlns:p14="http://schemas.microsoft.com/office/powerpoint/2010/main" val="722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Tests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Before the interview Arts applicants will have to;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(i) Submit written work for History, Geography, PPE, English or Land Economy</a:t>
            </a:r>
          </a:p>
          <a:p>
            <a:endParaRPr lang="en-US" sz="2800"/>
          </a:p>
          <a:p>
            <a:r>
              <a:rPr lang="en-US" sz="2800"/>
              <a:t>(ii) English and Theology set a short written test</a:t>
            </a:r>
          </a:p>
          <a:p>
            <a:endParaRPr lang="en-US" sz="2800"/>
          </a:p>
          <a:p>
            <a:r>
              <a:rPr lang="en-US" sz="2800"/>
              <a:t>(iii) Take a Thinking Skills Test</a:t>
            </a:r>
            <a:r>
              <a:rPr lang="pl-PL" sz="2800"/>
              <a:t> (TSA)</a:t>
            </a:r>
            <a:r>
              <a:rPr lang="en-US" sz="2800"/>
              <a:t> for Economics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Tests</a:t>
            </a:r>
            <a:endParaRPr lang="en-US" sz="5400" dirty="0"/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Before the interview Science applicants will have to;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(i) Take the BMAT test for Medicine or Vet. Med.</a:t>
            </a:r>
          </a:p>
          <a:p>
            <a:endParaRPr lang="en-US" sz="2800"/>
          </a:p>
          <a:p>
            <a:r>
              <a:rPr lang="en-US" sz="2800"/>
              <a:t>(ii) Take a Thinking Skills Test </a:t>
            </a:r>
            <a:r>
              <a:rPr lang="pl-PL" sz="2800"/>
              <a:t>(TSA) </a:t>
            </a:r>
            <a:r>
              <a:rPr lang="en-US" sz="2800"/>
              <a:t>for Comp. Sci.</a:t>
            </a:r>
          </a:p>
          <a:p>
            <a:endParaRPr lang="en-US" sz="2800"/>
          </a:p>
          <a:p>
            <a:r>
              <a:rPr lang="en-US" sz="2800"/>
              <a:t>(iii) Take a written test for Engineering</a:t>
            </a:r>
          </a:p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Interviews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8625" y="1658938"/>
            <a:ext cx="8286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In 2009, &gt; 90% of applicants to Fitz were interviewed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Interviews are an important part of the decision making process 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Purpose is to help identify academic potential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Can only do this by putting candidates at their 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Interviews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6700" y="1371600"/>
            <a:ext cx="8610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Every candidate receives two interviews at Fitz</a:t>
            </a:r>
          </a:p>
          <a:p>
            <a:pPr>
              <a:buFontTx/>
              <a:buChar char="•"/>
            </a:pPr>
            <a:endParaRPr lang="en-US" sz="2800"/>
          </a:p>
          <a:p>
            <a:r>
              <a:rPr lang="en-US" sz="2800"/>
              <a:t>	 -	both technical for science subjects + </a:t>
            </a:r>
          </a:p>
          <a:p>
            <a:r>
              <a:rPr lang="en-US" sz="2800"/>
              <a:t>		Economics</a:t>
            </a:r>
          </a:p>
          <a:p>
            <a:pPr lvl="2"/>
            <a:r>
              <a:rPr lang="en-US" sz="2800"/>
              <a:t> - 	one technical and one more general for arts 		and humanity subjects 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Assess your approach to problem solving, to think logically, ability to reason and to form and present a coherent argument</a:t>
            </a:r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Interviews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9100" y="1371600"/>
            <a:ext cx="83058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Science + Economics interviews will involve using paper to do sums and sketch graphs!</a:t>
            </a: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 sz="2800"/>
              <a:t> Arts and humanity interviews are more discussion based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Interviews are not a regurgitation of A-level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Looking for people who can think on their feet</a:t>
            </a: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Interviews</a:t>
            </a:r>
            <a:endParaRPr lang="en-US" sz="54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06462" y="1295400"/>
            <a:ext cx="73310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Expect to be asked about your interest in your chosen subject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Expect to be asked about current affairs relevant to your subject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Not a learning process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Don’t expect to get everything right!!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49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Interviews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2662" y="1278731"/>
            <a:ext cx="717867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/>
              <a:t>After the interview;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 Admissions Tutor and Director of Studies rank candidates in order of academic potential only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Offers go to the students at the top of the list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Borderline cases are discussed in detail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Preparation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0263" y="1247775"/>
            <a:ext cx="74834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Read the non-tabloid press for relevant articles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Science students read New Scientist or Scientific American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Don’t exaggerate your interests!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Take advice, but be yourself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Dress comfortably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Standard Offers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4044" y="1443831"/>
            <a:ext cx="784535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90% z </a:t>
            </a:r>
            <a:r>
              <a:rPr lang="en-US" sz="2800" dirty="0" err="1" smtClean="0"/>
              <a:t>przedmiot</a:t>
            </a:r>
            <a:r>
              <a:rPr lang="pl-PL" sz="2800" dirty="0" smtClean="0"/>
              <a:t>ów rozszerzonych</a:t>
            </a:r>
          </a:p>
          <a:p>
            <a:endParaRPr lang="pl-PL" sz="2800" dirty="0" smtClean="0"/>
          </a:p>
          <a:p>
            <a:r>
              <a:rPr lang="pl-PL" sz="2800" dirty="0" smtClean="0"/>
              <a:t>IELTS wynik 7.0 lub CAE na A</a:t>
            </a:r>
          </a:p>
          <a:p>
            <a:endParaRPr lang="pl-PL" sz="2800" dirty="0"/>
          </a:p>
          <a:p>
            <a:endParaRPr lang="pl-PL" sz="2800" dirty="0" smtClean="0"/>
          </a:p>
          <a:p>
            <a:endParaRPr lang="en-US" sz="2800" dirty="0"/>
          </a:p>
          <a:p>
            <a:r>
              <a:rPr lang="en-US" sz="2800" dirty="0"/>
              <a:t>Make 15% more offers than we have places available</a:t>
            </a:r>
          </a:p>
        </p:txBody>
      </p:sp>
    </p:spTree>
    <p:extLst>
      <p:ext uri="{BB962C8B-B14F-4D97-AF65-F5344CB8AC3E}">
        <p14:creationId xmlns:p14="http://schemas.microsoft.com/office/powerpoint/2010/main" val="2737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Plan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1600200"/>
            <a:ext cx="9116291" cy="4801314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Wprowadzenie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United World Colleges (UWC)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Pytania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en-US" sz="5400" dirty="0" smtClean="0"/>
              <a:t>Other Universities</a:t>
            </a:r>
            <a:endParaRPr lang="en-US" sz="5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2662" y="1443831"/>
            <a:ext cx="71786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 </a:t>
            </a:r>
            <a:r>
              <a:rPr lang="pl-PL" sz="2800"/>
              <a:t>Oxford (humanities)</a:t>
            </a:r>
          </a:p>
          <a:p>
            <a:pPr>
              <a:buFontTx/>
              <a:buChar char="•"/>
            </a:pPr>
            <a:r>
              <a:rPr lang="pl-PL" sz="2800"/>
              <a:t> LSE (economics)</a:t>
            </a:r>
          </a:p>
          <a:p>
            <a:pPr>
              <a:buFontTx/>
              <a:buChar char="•"/>
            </a:pPr>
            <a:r>
              <a:rPr lang="pl-PL" sz="2800"/>
              <a:t> Imperial (sciences)</a:t>
            </a:r>
          </a:p>
          <a:p>
            <a:pPr>
              <a:buFontTx/>
              <a:buChar char="•"/>
            </a:pPr>
            <a:r>
              <a:rPr lang="pl-PL" sz="2800"/>
              <a:t> Durham (engineering)</a:t>
            </a:r>
          </a:p>
          <a:p>
            <a:pPr>
              <a:buFontTx/>
              <a:buChar char="•"/>
            </a:pPr>
            <a:r>
              <a:rPr lang="pl-PL" sz="2800"/>
              <a:t> Warwick</a:t>
            </a:r>
          </a:p>
          <a:p>
            <a:pPr>
              <a:buFontTx/>
              <a:buChar char="•"/>
            </a:pPr>
            <a:r>
              <a:rPr lang="pl-PL" sz="2800"/>
              <a:t> St Andrews</a:t>
            </a:r>
          </a:p>
          <a:p>
            <a:pPr>
              <a:buFontTx/>
              <a:buChar char="•"/>
            </a:pPr>
            <a:r>
              <a:rPr lang="pl-PL" sz="2800"/>
              <a:t> UCL</a:t>
            </a:r>
          </a:p>
          <a:p>
            <a:pPr>
              <a:buFontTx/>
              <a:buChar char="•"/>
            </a:pPr>
            <a:r>
              <a:rPr lang="pl-PL" sz="2800"/>
              <a:t> Lancaster</a:t>
            </a:r>
          </a:p>
          <a:p>
            <a:pPr>
              <a:buFontTx/>
              <a:buChar char="•"/>
            </a:pPr>
            <a:r>
              <a:rPr lang="pl-PL" sz="2800"/>
              <a:t> Edinburgh (medicine)</a:t>
            </a:r>
          </a:p>
        </p:txBody>
      </p:sp>
    </p:spTree>
    <p:extLst>
      <p:ext uri="{BB962C8B-B14F-4D97-AF65-F5344CB8AC3E}">
        <p14:creationId xmlns:p14="http://schemas.microsoft.com/office/powerpoint/2010/main" val="2737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Studia w USA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20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Dlaczego USA?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-6927" y="1288473"/>
            <a:ext cx="9116291" cy="5816977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Najlepsza kadra (MIT – 76 laureatów Nobla!)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Wysoki poziom nauczania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Świetne laboratoria, badania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Studenci z całego świata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Sport i zajęcia pozaszkolne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Możliwość zmiany kierunku studiów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Świetne oferty pracy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Możliwość podróży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Struktura studiów</a:t>
            </a:r>
            <a:endParaRPr lang="en-US" sz="5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447800" y="1295400"/>
            <a:ext cx="44196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chemeClr val="tx2"/>
                </a:solidFill>
              </a:rPr>
              <a:t>Bachelor of Science/Arts </a:t>
            </a:r>
            <a:r>
              <a:rPr lang="pl-PL" sz="2800" b="1" dirty="0" smtClean="0">
                <a:solidFill>
                  <a:schemeClr val="tx2"/>
                </a:solidFill>
              </a:rPr>
              <a:t/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(</a:t>
            </a:r>
            <a:r>
              <a:rPr lang="pl-PL" sz="2800" b="1" dirty="0">
                <a:solidFill>
                  <a:schemeClr val="tx2"/>
                </a:solidFill>
              </a:rPr>
              <a:t>B.S/B.A)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0" y="1295400"/>
            <a:ext cx="20574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4 lata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" y="3032412"/>
            <a:ext cx="3505200" cy="9386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Master of Science/Arts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(M.S/M.A</a:t>
            </a:r>
            <a:r>
              <a:rPr lang="pl-PL" sz="2400" b="1" dirty="0">
                <a:solidFill>
                  <a:schemeClr val="tx2"/>
                </a:solidFill>
              </a:rPr>
              <a:t>)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636" y="3702625"/>
            <a:ext cx="1295400" cy="79317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2 lata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6925" y="3056654"/>
            <a:ext cx="1828800" cy="8988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M.B.A.</a:t>
            </a:r>
            <a:endParaRPr lang="en-US" sz="24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43398" y="3702627"/>
            <a:ext cx="1295400" cy="793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2 lata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87736" y="3073976"/>
            <a:ext cx="1371600" cy="8814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J.D.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(prawo)</a:t>
            </a:r>
            <a:endParaRPr lang="en-US" sz="24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04809" y="3044533"/>
            <a:ext cx="1371600" cy="8814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M.D.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(med.)</a:t>
            </a:r>
            <a:endParaRPr lang="en-US" sz="24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1000" y="5029200"/>
            <a:ext cx="4876800" cy="9386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/>
                </a:solidFill>
              </a:rPr>
              <a:t>Doctorate of Philosophy/Science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(PhD/DSc) </a:t>
            </a:r>
            <a:endParaRPr lang="en-US" sz="2400" b="1" dirty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95698" y="5715000"/>
            <a:ext cx="1562102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4 - ... lat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009409" y="3855027"/>
            <a:ext cx="1295400" cy="793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3 lata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620000" y="3830781"/>
            <a:ext cx="1295400" cy="793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3 lata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590800" y="2514600"/>
            <a:ext cx="457200" cy="517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114800" y="2514600"/>
            <a:ext cx="361949" cy="517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731325" y="2514600"/>
            <a:ext cx="1364675" cy="517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257800" y="2514600"/>
            <a:ext cx="2362200" cy="517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28" name="Straight Arrow Connector 27"/>
          <p:cNvCxnSpPr>
            <a:endCxn id="15" idx="0"/>
          </p:cNvCxnSpPr>
          <p:nvPr/>
        </p:nvCxnSpPr>
        <p:spPr bwMode="auto">
          <a:xfrm>
            <a:off x="2590800" y="3955470"/>
            <a:ext cx="228600" cy="107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99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Wymagania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-6927" y="1288473"/>
            <a:ext cx="9116291" cy="5170646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 Reasoning Test („SAT I”) –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czytanie, pisanie, matematyka</a:t>
            </a:r>
          </a:p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3 SAT Subject Test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(„SAT II” – jeden z Literature, U.S. History, World History, Mathematics I/II, Biology, Chemistry, Physics, Chinese, French, German, Hebrew, Italian, Japanese, Korean, Spanish)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TOEFL (min. 90/120)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1 - 3 </a:t>
            </a:r>
            <a:r>
              <a:rPr lang="pl-PL" sz="2800" b="1" dirty="0" smtClean="0">
                <a:solidFill>
                  <a:srgbClr val="FF0000"/>
                </a:solidFill>
              </a:rPr>
              <a:t>Eseje!</a:t>
            </a:r>
            <a:endParaRPr lang="pl-PL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– 2 rekomendacje nauczycieli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FF0000"/>
                </a:solidFill>
              </a:rPr>
              <a:t>Extracurriculars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Dobre oceny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94157">
            <a:off x="4989554" y="1235585"/>
            <a:ext cx="381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</a:rPr>
              <a:t>IB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 (Międzynarodowa Matura)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3800" b="1" dirty="0" smtClean="0">
                <a:solidFill>
                  <a:srgbClr val="FF0000"/>
                </a:solidFill>
              </a:rPr>
              <a:t>NIE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tx2"/>
                </a:solidFill>
              </a:rPr>
              <a:t>jest wymagana!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Kiedy zacząć?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02435" cy="443198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9600" b="1" dirty="0" smtClean="0">
                <a:solidFill>
                  <a:srgbClr val="FF0000"/>
                </a:solidFill>
              </a:rPr>
              <a:t>WCZEŚNIE!</a:t>
            </a:r>
          </a:p>
          <a:p>
            <a:pPr algn="ctr">
              <a:lnSpc>
                <a:spcPct val="150000"/>
              </a:lnSpc>
            </a:pPr>
            <a:endParaRPr lang="pl-PL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Najpóźniej koniec 2. klasy liceum!</a:t>
            </a:r>
            <a:endParaRPr lang="pl-PL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Kiedy zacząć?</a:t>
            </a:r>
            <a:endParaRPr lang="en-US" sz="5400" dirty="0"/>
          </a:p>
        </p:txBody>
      </p:sp>
      <p:sp>
        <p:nvSpPr>
          <p:cNvPr id="25" name="Freeform 24"/>
          <p:cNvSpPr/>
          <p:nvPr/>
        </p:nvSpPr>
        <p:spPr>
          <a:xfrm>
            <a:off x="2161275" y="1364039"/>
            <a:ext cx="7130160" cy="540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90909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6663435" y="1364039"/>
            <a:ext cx="0" cy="5405040"/>
          </a:xfrm>
          <a:prstGeom prst="line">
            <a:avLst/>
          </a:prstGeom>
          <a:noFill/>
          <a:ln w="38160">
            <a:solidFill>
              <a:srgbClr val="90909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20035" y="6271920"/>
            <a:ext cx="1535760" cy="480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Rozpoczęcie studiów</a:t>
            </a:r>
          </a:p>
        </p:txBody>
      </p:sp>
      <p:sp>
        <p:nvSpPr>
          <p:cNvPr id="28" name="Freeform 27"/>
          <p:cNvSpPr/>
          <p:nvPr/>
        </p:nvSpPr>
        <p:spPr>
          <a:xfrm>
            <a:off x="95595" y="6306479"/>
            <a:ext cx="326520" cy="294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7</a:t>
            </a:r>
          </a:p>
        </p:txBody>
      </p:sp>
      <p:sp>
        <p:nvSpPr>
          <p:cNvPr id="32" name="Freeform 31"/>
          <p:cNvSpPr/>
          <p:nvPr/>
        </p:nvSpPr>
        <p:spPr>
          <a:xfrm>
            <a:off x="216451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</a:t>
            </a:r>
          </a:p>
        </p:txBody>
      </p:sp>
      <p:sp>
        <p:nvSpPr>
          <p:cNvPr id="33" name="Freeform 32"/>
          <p:cNvSpPr/>
          <p:nvPr/>
        </p:nvSpPr>
        <p:spPr>
          <a:xfrm>
            <a:off x="253963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II</a:t>
            </a:r>
          </a:p>
        </p:txBody>
      </p:sp>
      <p:sp>
        <p:nvSpPr>
          <p:cNvPr id="34" name="Freeform 33"/>
          <p:cNvSpPr/>
          <p:nvPr/>
        </p:nvSpPr>
        <p:spPr>
          <a:xfrm>
            <a:off x="291439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III</a:t>
            </a:r>
          </a:p>
        </p:txBody>
      </p:sp>
      <p:sp>
        <p:nvSpPr>
          <p:cNvPr id="35" name="Freeform 34"/>
          <p:cNvSpPr/>
          <p:nvPr/>
        </p:nvSpPr>
        <p:spPr>
          <a:xfrm>
            <a:off x="3289154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IV</a:t>
            </a:r>
          </a:p>
        </p:txBody>
      </p:sp>
      <p:sp>
        <p:nvSpPr>
          <p:cNvPr id="36" name="Freeform 35"/>
          <p:cNvSpPr/>
          <p:nvPr/>
        </p:nvSpPr>
        <p:spPr>
          <a:xfrm>
            <a:off x="366427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</a:t>
            </a:r>
          </a:p>
        </p:txBody>
      </p:sp>
      <p:sp>
        <p:nvSpPr>
          <p:cNvPr id="37" name="Freeform 36"/>
          <p:cNvSpPr/>
          <p:nvPr/>
        </p:nvSpPr>
        <p:spPr>
          <a:xfrm>
            <a:off x="403903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</a:t>
            </a:r>
          </a:p>
        </p:txBody>
      </p:sp>
      <p:sp>
        <p:nvSpPr>
          <p:cNvPr id="38" name="Freeform 37"/>
          <p:cNvSpPr/>
          <p:nvPr/>
        </p:nvSpPr>
        <p:spPr>
          <a:xfrm>
            <a:off x="441415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VII</a:t>
            </a:r>
          </a:p>
        </p:txBody>
      </p:sp>
      <p:sp>
        <p:nvSpPr>
          <p:cNvPr id="39" name="Freeform 38"/>
          <p:cNvSpPr/>
          <p:nvPr/>
        </p:nvSpPr>
        <p:spPr>
          <a:xfrm>
            <a:off x="478891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VIII</a:t>
            </a:r>
          </a:p>
        </p:txBody>
      </p:sp>
      <p:sp>
        <p:nvSpPr>
          <p:cNvPr id="40" name="Freeform 39"/>
          <p:cNvSpPr/>
          <p:nvPr/>
        </p:nvSpPr>
        <p:spPr>
          <a:xfrm>
            <a:off x="516367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IX</a:t>
            </a:r>
          </a:p>
        </p:txBody>
      </p:sp>
      <p:sp>
        <p:nvSpPr>
          <p:cNvPr id="41" name="Freeform 40"/>
          <p:cNvSpPr/>
          <p:nvPr/>
        </p:nvSpPr>
        <p:spPr>
          <a:xfrm>
            <a:off x="553879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X</a:t>
            </a:r>
          </a:p>
        </p:txBody>
      </p:sp>
      <p:sp>
        <p:nvSpPr>
          <p:cNvPr id="42" name="Freeform 41"/>
          <p:cNvSpPr/>
          <p:nvPr/>
        </p:nvSpPr>
        <p:spPr>
          <a:xfrm>
            <a:off x="5915355" y="1099439"/>
            <a:ext cx="36611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XI</a:t>
            </a:r>
          </a:p>
        </p:txBody>
      </p:sp>
      <p:sp>
        <p:nvSpPr>
          <p:cNvPr id="43" name="Freeform 42"/>
          <p:cNvSpPr/>
          <p:nvPr/>
        </p:nvSpPr>
        <p:spPr>
          <a:xfrm>
            <a:off x="6290115" y="1099439"/>
            <a:ext cx="36611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XII</a:t>
            </a:r>
          </a:p>
        </p:txBody>
      </p:sp>
      <p:sp>
        <p:nvSpPr>
          <p:cNvPr id="44" name="Freeform 43"/>
          <p:cNvSpPr/>
          <p:nvPr/>
        </p:nvSpPr>
        <p:spPr>
          <a:xfrm>
            <a:off x="6665235" y="1099439"/>
            <a:ext cx="36611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</a:t>
            </a:r>
          </a:p>
        </p:txBody>
      </p:sp>
      <p:sp>
        <p:nvSpPr>
          <p:cNvPr id="45" name="Freeform 44"/>
          <p:cNvSpPr/>
          <p:nvPr/>
        </p:nvSpPr>
        <p:spPr>
          <a:xfrm>
            <a:off x="7040355" y="1099439"/>
            <a:ext cx="36611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II</a:t>
            </a:r>
          </a:p>
        </p:txBody>
      </p:sp>
      <p:sp>
        <p:nvSpPr>
          <p:cNvPr id="46" name="Freeform 45"/>
          <p:cNvSpPr/>
          <p:nvPr/>
        </p:nvSpPr>
        <p:spPr>
          <a:xfrm>
            <a:off x="741511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III</a:t>
            </a:r>
          </a:p>
        </p:txBody>
      </p:sp>
      <p:sp>
        <p:nvSpPr>
          <p:cNvPr id="47" name="Freeform 46"/>
          <p:cNvSpPr/>
          <p:nvPr/>
        </p:nvSpPr>
        <p:spPr>
          <a:xfrm>
            <a:off x="7790234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IV</a:t>
            </a:r>
          </a:p>
        </p:txBody>
      </p:sp>
      <p:sp>
        <p:nvSpPr>
          <p:cNvPr id="48" name="Freeform 47"/>
          <p:cNvSpPr/>
          <p:nvPr/>
        </p:nvSpPr>
        <p:spPr>
          <a:xfrm>
            <a:off x="816499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</a:t>
            </a:r>
          </a:p>
        </p:txBody>
      </p:sp>
      <p:sp>
        <p:nvSpPr>
          <p:cNvPr id="49" name="Freeform 48"/>
          <p:cNvSpPr/>
          <p:nvPr/>
        </p:nvSpPr>
        <p:spPr>
          <a:xfrm>
            <a:off x="853975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</a:t>
            </a:r>
          </a:p>
        </p:txBody>
      </p:sp>
      <p:sp>
        <p:nvSpPr>
          <p:cNvPr id="50" name="Freeform 49"/>
          <p:cNvSpPr/>
          <p:nvPr/>
        </p:nvSpPr>
        <p:spPr>
          <a:xfrm>
            <a:off x="8914875" y="1099439"/>
            <a:ext cx="36755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VII</a:t>
            </a:r>
          </a:p>
        </p:txBody>
      </p:sp>
      <p:sp>
        <p:nvSpPr>
          <p:cNvPr id="51" name="Freeform 50"/>
          <p:cNvSpPr/>
          <p:nvPr/>
        </p:nvSpPr>
        <p:spPr>
          <a:xfrm>
            <a:off x="9391155" y="1099439"/>
            <a:ext cx="366119" cy="205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IX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536035" y="1364039"/>
            <a:ext cx="6754680" cy="5411881"/>
            <a:chOff x="2574360" y="1639439"/>
            <a:chExt cx="6754680" cy="5411881"/>
          </a:xfrm>
        </p:grpSpPr>
        <p:sp>
          <p:nvSpPr>
            <p:cNvPr id="53" name="Straight Connector 52"/>
            <p:cNvSpPr/>
            <p:nvPr/>
          </p:nvSpPr>
          <p:spPr>
            <a:xfrm>
              <a:off x="895212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8577360" y="1639439"/>
              <a:ext cx="0" cy="54010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257436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294912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369900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444924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520056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3323879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407376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482544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595080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632556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5236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557568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07724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827119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932904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8202240" y="1639439"/>
              <a:ext cx="0" cy="5411881"/>
            </a:xfrm>
            <a:prstGeom prst="line">
              <a:avLst/>
            </a:prstGeom>
            <a:noFill/>
            <a:ln w="9360">
              <a:solidFill>
                <a:srgbClr val="90909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71" name="Freeform 70"/>
          <p:cNvSpPr/>
          <p:nvPr/>
        </p:nvSpPr>
        <p:spPr>
          <a:xfrm>
            <a:off x="520035" y="3297960"/>
            <a:ext cx="1535760" cy="480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Egzaminy standardowe</a:t>
            </a:r>
          </a:p>
        </p:txBody>
      </p:sp>
      <p:sp>
        <p:nvSpPr>
          <p:cNvPr id="72" name="Freeform 71"/>
          <p:cNvSpPr/>
          <p:nvPr/>
        </p:nvSpPr>
        <p:spPr>
          <a:xfrm>
            <a:off x="95595" y="3332520"/>
            <a:ext cx="326520" cy="294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3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455475" y="3146760"/>
            <a:ext cx="1715400" cy="781919"/>
            <a:chOff x="3493800" y="3422160"/>
            <a:chExt cx="1715400" cy="781919"/>
          </a:xfrm>
        </p:grpSpPr>
        <p:sp>
          <p:nvSpPr>
            <p:cNvPr id="74" name="Freeform 73"/>
            <p:cNvSpPr/>
            <p:nvPr/>
          </p:nvSpPr>
          <p:spPr>
            <a:xfrm>
              <a:off x="3493800" y="3422160"/>
              <a:ext cx="1715400" cy="781919"/>
            </a:xfrm>
            <a:custGeom>
              <a:avLst/>
              <a:gdLst>
                <a:gd name="f0" fmla="val 0"/>
                <a:gd name="f1" fmla="val 885"/>
                <a:gd name="f2" fmla="val 474"/>
                <a:gd name="f3" fmla="val 800"/>
                <a:gd name="f4" fmla="val 237"/>
                <a:gd name="f5" fmla="val 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85" h="474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5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75599" y="3465000"/>
              <a:ext cx="1400400" cy="67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Pierwsze podejście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161275" y="3146760"/>
            <a:ext cx="1320480" cy="781919"/>
            <a:chOff x="2199600" y="3422160"/>
            <a:chExt cx="1320480" cy="781919"/>
          </a:xfrm>
        </p:grpSpPr>
        <p:sp>
          <p:nvSpPr>
            <p:cNvPr id="77" name="Freeform 76"/>
            <p:cNvSpPr/>
            <p:nvPr/>
          </p:nvSpPr>
          <p:spPr>
            <a:xfrm>
              <a:off x="2199600" y="3422160"/>
              <a:ext cx="1320480" cy="781919"/>
            </a:xfrm>
            <a:custGeom>
              <a:avLst/>
              <a:gdLst>
                <a:gd name="f0" fmla="val 0"/>
                <a:gd name="f1" fmla="val 705"/>
                <a:gd name="f2" fmla="val 474"/>
                <a:gd name="f3" fmla="val 620"/>
                <a:gd name="f4" fmla="val 2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05" h="474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259000" y="3465000"/>
              <a:ext cx="1101600" cy="67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Przygotowa-nia (Internet, podręczniki)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64035" y="3146760"/>
            <a:ext cx="1367280" cy="781919"/>
            <a:chOff x="5202360" y="3422160"/>
            <a:chExt cx="1367280" cy="781919"/>
          </a:xfrm>
        </p:grpSpPr>
        <p:sp>
          <p:nvSpPr>
            <p:cNvPr id="80" name="Freeform 79"/>
            <p:cNvSpPr/>
            <p:nvPr/>
          </p:nvSpPr>
          <p:spPr>
            <a:xfrm>
              <a:off x="5202360" y="3422160"/>
              <a:ext cx="1367280" cy="781919"/>
            </a:xfrm>
            <a:custGeom>
              <a:avLst/>
              <a:gdLst>
                <a:gd name="f0" fmla="val 0"/>
                <a:gd name="f1" fmla="val 885"/>
                <a:gd name="f2" fmla="val 474"/>
                <a:gd name="f3" fmla="val 800"/>
                <a:gd name="f4" fmla="val 237"/>
                <a:gd name="f5" fmla="val 8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85" h="474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5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347080" y="3465000"/>
              <a:ext cx="1116360" cy="67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Ewentualne drugie podejście</a:t>
              </a:r>
            </a:p>
          </p:txBody>
        </p:sp>
      </p:grpSp>
      <p:sp>
        <p:nvSpPr>
          <p:cNvPr id="82" name="Freeform 81"/>
          <p:cNvSpPr/>
          <p:nvPr/>
        </p:nvSpPr>
        <p:spPr>
          <a:xfrm>
            <a:off x="520035" y="4278600"/>
            <a:ext cx="1535760" cy="24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Podanie</a:t>
            </a:r>
          </a:p>
        </p:txBody>
      </p:sp>
      <p:sp>
        <p:nvSpPr>
          <p:cNvPr id="83" name="Freeform 82"/>
          <p:cNvSpPr/>
          <p:nvPr/>
        </p:nvSpPr>
        <p:spPr>
          <a:xfrm>
            <a:off x="95595" y="4250520"/>
            <a:ext cx="326520" cy="294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4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160435" y="4002120"/>
            <a:ext cx="1004760" cy="782280"/>
            <a:chOff x="5198760" y="4277520"/>
            <a:chExt cx="1004760" cy="782280"/>
          </a:xfrm>
        </p:grpSpPr>
        <p:sp>
          <p:nvSpPr>
            <p:cNvPr id="85" name="Freeform 84"/>
            <p:cNvSpPr/>
            <p:nvPr/>
          </p:nvSpPr>
          <p:spPr>
            <a:xfrm>
              <a:off x="5198760" y="4277520"/>
              <a:ext cx="1004760" cy="782280"/>
            </a:xfrm>
            <a:custGeom>
              <a:avLst/>
              <a:gdLst>
                <a:gd name="f0" fmla="val 0"/>
                <a:gd name="f1" fmla="val 519"/>
                <a:gd name="f2" fmla="val 438"/>
                <a:gd name="f3" fmla="val 440"/>
                <a:gd name="f4" fmla="val 2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19" h="438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60680" y="4320360"/>
              <a:ext cx="790200" cy="67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Podanie (Early Decision)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63314" y="3997080"/>
            <a:ext cx="1504800" cy="782280"/>
            <a:chOff x="6101639" y="4272480"/>
            <a:chExt cx="1504800" cy="782280"/>
          </a:xfrm>
        </p:grpSpPr>
        <p:sp>
          <p:nvSpPr>
            <p:cNvPr id="88" name="Freeform 87"/>
            <p:cNvSpPr/>
            <p:nvPr/>
          </p:nvSpPr>
          <p:spPr>
            <a:xfrm>
              <a:off x="6101639" y="4272480"/>
              <a:ext cx="1504800" cy="782280"/>
            </a:xfrm>
            <a:custGeom>
              <a:avLst/>
              <a:gdLst>
                <a:gd name="f0" fmla="val 0"/>
                <a:gd name="f1" fmla="val 603"/>
                <a:gd name="f2" fmla="val 438"/>
                <a:gd name="f3" fmla="val 524"/>
                <a:gd name="f4" fmla="val 219"/>
                <a:gd name="f5" fmla="val 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3" h="438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5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78480" y="4315320"/>
              <a:ext cx="1030319" cy="67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Podanie (regularny termin)</a:t>
              </a:r>
            </a:p>
          </p:txBody>
        </p:sp>
      </p:grpSp>
      <p:sp>
        <p:nvSpPr>
          <p:cNvPr id="90" name="Freeform 89"/>
          <p:cNvSpPr/>
          <p:nvPr/>
        </p:nvSpPr>
        <p:spPr>
          <a:xfrm>
            <a:off x="520035" y="4897800"/>
            <a:ext cx="153576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Wybór szkoły i złożenie depozytu</a:t>
            </a:r>
          </a:p>
        </p:txBody>
      </p:sp>
      <p:sp>
        <p:nvSpPr>
          <p:cNvPr id="91" name="Freeform 90"/>
          <p:cNvSpPr/>
          <p:nvPr/>
        </p:nvSpPr>
        <p:spPr>
          <a:xfrm>
            <a:off x="95595" y="5052600"/>
            <a:ext cx="326520" cy="294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5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790234" y="4834440"/>
            <a:ext cx="1139760" cy="813960"/>
            <a:chOff x="7828559" y="5109840"/>
            <a:chExt cx="1139760" cy="813960"/>
          </a:xfrm>
        </p:grpSpPr>
        <p:sp>
          <p:nvSpPr>
            <p:cNvPr id="93" name="Freeform 92"/>
            <p:cNvSpPr/>
            <p:nvPr/>
          </p:nvSpPr>
          <p:spPr>
            <a:xfrm>
              <a:off x="7828559" y="5109840"/>
              <a:ext cx="1139760" cy="813960"/>
            </a:xfrm>
            <a:custGeom>
              <a:avLst/>
              <a:gdLst>
                <a:gd name="f0" fmla="val 0"/>
                <a:gd name="f1" fmla="val 609"/>
                <a:gd name="f2" fmla="val 438"/>
                <a:gd name="f3" fmla="val 530"/>
                <a:gd name="f4" fmla="val 2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09" h="438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887960" y="5154120"/>
              <a:ext cx="932759" cy="70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Odpowie-dzi szkół, porówna-nie ofert</a:t>
              </a:r>
            </a:p>
          </p:txBody>
        </p:sp>
      </p:grpSp>
      <p:sp>
        <p:nvSpPr>
          <p:cNvPr id="95" name="Freeform 94"/>
          <p:cNvSpPr/>
          <p:nvPr/>
        </p:nvSpPr>
        <p:spPr>
          <a:xfrm>
            <a:off x="520035" y="5841360"/>
            <a:ext cx="1535760" cy="24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Wiza studencka</a:t>
            </a:r>
          </a:p>
        </p:txBody>
      </p:sp>
      <p:sp>
        <p:nvSpPr>
          <p:cNvPr id="96" name="Freeform 95"/>
          <p:cNvSpPr/>
          <p:nvPr/>
        </p:nvSpPr>
        <p:spPr>
          <a:xfrm>
            <a:off x="95595" y="5813640"/>
            <a:ext cx="326520" cy="294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6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8907675" y="5726160"/>
            <a:ext cx="501120" cy="471240"/>
            <a:chOff x="8946000" y="6001560"/>
            <a:chExt cx="501120" cy="471240"/>
          </a:xfrm>
        </p:grpSpPr>
        <p:sp>
          <p:nvSpPr>
            <p:cNvPr id="98" name="Freeform 97"/>
            <p:cNvSpPr/>
            <p:nvPr/>
          </p:nvSpPr>
          <p:spPr>
            <a:xfrm>
              <a:off x="8946000" y="6001560"/>
              <a:ext cx="501120" cy="471240"/>
            </a:xfrm>
            <a:custGeom>
              <a:avLst/>
              <a:gdLst>
                <a:gd name="f0" fmla="val 0"/>
                <a:gd name="f1" fmla="val 267"/>
                <a:gd name="f2" fmla="val 264"/>
                <a:gd name="f3" fmla="val 219"/>
                <a:gd name="f4" fmla="val 1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67" h="264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9005760" y="6026399"/>
              <a:ext cx="351360" cy="40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F-1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>
            <a:off x="520035" y="2562120"/>
            <a:ext cx="1535760" cy="24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Lista uczelni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95595" y="2534040"/>
            <a:ext cx="326520" cy="294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2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910795" y="2292840"/>
            <a:ext cx="1988280" cy="776880"/>
            <a:chOff x="2949120" y="2568240"/>
            <a:chExt cx="1988280" cy="776880"/>
          </a:xfrm>
        </p:grpSpPr>
        <p:sp>
          <p:nvSpPr>
            <p:cNvPr id="103" name="Freeform 102"/>
            <p:cNvSpPr/>
            <p:nvPr/>
          </p:nvSpPr>
          <p:spPr>
            <a:xfrm>
              <a:off x="2949120" y="2568240"/>
              <a:ext cx="1988280" cy="776880"/>
            </a:xfrm>
            <a:custGeom>
              <a:avLst/>
              <a:gdLst>
                <a:gd name="f0" fmla="val 0"/>
                <a:gd name="f1" fmla="val 1061"/>
                <a:gd name="f2" fmla="val 435"/>
                <a:gd name="f3" fmla="val 983"/>
                <a:gd name="f4" fmla="val 2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61" h="435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008880" y="2610720"/>
              <a:ext cx="1782360" cy="66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„Krótka lista”, </a:t>
              </a:r>
              <a:br>
                <a:rPr lang="pl-PL" sz="1200" b="1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</a:br>
              <a:r>
                <a:rPr lang="pl-PL" sz="1200" b="1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5-7 uczelni</a:t>
              </a: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20035" y="1586880"/>
            <a:ext cx="1535760" cy="480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400" b="1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Wstępne rozpoznanie</a:t>
            </a:r>
          </a:p>
        </p:txBody>
      </p:sp>
      <p:sp>
        <p:nvSpPr>
          <p:cNvPr id="106" name="Freeform 105"/>
          <p:cNvSpPr/>
          <p:nvPr/>
        </p:nvSpPr>
        <p:spPr>
          <a:xfrm>
            <a:off x="95595" y="1621440"/>
            <a:ext cx="326520" cy="294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1" i="0" u="none" strike="noStrike" kern="1200" dirty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1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161275" y="1437480"/>
            <a:ext cx="2066760" cy="778320"/>
            <a:chOff x="2199600" y="1712880"/>
            <a:chExt cx="2066760" cy="778320"/>
          </a:xfrm>
        </p:grpSpPr>
        <p:sp>
          <p:nvSpPr>
            <p:cNvPr id="108" name="Freeform 107"/>
            <p:cNvSpPr/>
            <p:nvPr/>
          </p:nvSpPr>
          <p:spPr>
            <a:xfrm>
              <a:off x="2199600" y="1712880"/>
              <a:ext cx="2066760" cy="778320"/>
            </a:xfrm>
            <a:custGeom>
              <a:avLst/>
              <a:gdLst>
                <a:gd name="f0" fmla="val 0"/>
                <a:gd name="f1" fmla="val 1103"/>
                <a:gd name="f2" fmla="val 436"/>
                <a:gd name="f3" fmla="val 1025"/>
                <a:gd name="f4" fmla="val 2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103" h="436">
                  <a:moveTo>
                    <a:pt x="f0" y="f0"/>
                  </a:moveTo>
                  <a:lnTo>
                    <a:pt x="f3" y="f0"/>
                  </a:lnTo>
                  <a:lnTo>
                    <a:pt x="f1" y="f4"/>
                  </a:lnTo>
                  <a:lnTo>
                    <a:pt x="f3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259360" y="1757160"/>
              <a:ext cx="1860839" cy="66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</a:gradFill>
            <a:ln>
              <a:noFill/>
              <a:prstDash val="solid"/>
            </a:ln>
          </p:spPr>
          <p:txBody>
            <a:bodyPr vert="horz" wrap="square" lIns="3960" tIns="0" rIns="3960" bIns="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pl-PL" sz="1200" b="1" i="0" u="none" strike="noStrike" kern="1200" dirty="0">
                  <a:ln>
                    <a:noFill/>
                  </a:ln>
                  <a:latin typeface="Arial" pitchFamily="18"/>
                  <a:ea typeface="Arial Unicode MS" pitchFamily="2"/>
                  <a:cs typeface="Tahoma" pitchFamily="2"/>
                </a:rPr>
                <a:t>Internet, przewodniki, rozmowy wstępne, lista uczelni</a:t>
              </a:r>
            </a:p>
          </p:txBody>
        </p:sp>
      </p:grpSp>
      <p:sp>
        <p:nvSpPr>
          <p:cNvPr id="110" name="Straight Connector 109"/>
          <p:cNvSpPr/>
          <p:nvPr/>
        </p:nvSpPr>
        <p:spPr>
          <a:xfrm>
            <a:off x="3662115" y="1437119"/>
            <a:ext cx="417960" cy="0"/>
          </a:xfrm>
          <a:prstGeom prst="line">
            <a:avLst/>
          </a:prstGeom>
          <a:noFill/>
          <a:ln w="12600">
            <a:solidFill>
              <a:srgbClr val="FF9900"/>
            </a:solidFill>
            <a:custDash>
              <a:ds d="402857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>
            <a:off x="3662115" y="2216160"/>
            <a:ext cx="417960" cy="0"/>
          </a:xfrm>
          <a:prstGeom prst="line">
            <a:avLst/>
          </a:prstGeom>
          <a:noFill/>
          <a:ln w="12600">
            <a:solidFill>
              <a:srgbClr val="FF9900"/>
            </a:solidFill>
            <a:custDash>
              <a:ds d="402857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4042635" y="2292840"/>
            <a:ext cx="712080" cy="0"/>
          </a:xfrm>
          <a:prstGeom prst="line">
            <a:avLst/>
          </a:prstGeom>
          <a:noFill/>
          <a:ln w="12600">
            <a:solidFill>
              <a:srgbClr val="FF9900"/>
            </a:solidFill>
            <a:custDash>
              <a:ds d="402857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4042635" y="3069720"/>
            <a:ext cx="712080" cy="0"/>
          </a:xfrm>
          <a:prstGeom prst="line">
            <a:avLst/>
          </a:prstGeom>
          <a:noFill/>
          <a:ln w="12600">
            <a:solidFill>
              <a:srgbClr val="FF9900"/>
            </a:solidFill>
            <a:custDash>
              <a:ds d="402857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5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Koszt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-6927" y="1288473"/>
            <a:ext cx="9116291" cy="2031325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Całkowity roczny koszt:</a:t>
            </a:r>
          </a:p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$20,000 - $50,000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64" y="3505200"/>
            <a:ext cx="9116291" cy="2539157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Najlepsze uczelnie dają do</a:t>
            </a:r>
            <a:r>
              <a:rPr lang="pl-PL" sz="5400" b="1" dirty="0" smtClean="0">
                <a:solidFill>
                  <a:srgbClr val="FF0000"/>
                </a:solidFill>
              </a:rPr>
              <a:t>100% 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stypendia.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- blind</a:t>
            </a:r>
            <a:endParaRPr lang="pl-PL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Uwierz w siebie!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-6927" y="1288472"/>
            <a:ext cx="9116291" cy="563231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bg1">
                    <a:lumMod val="65000"/>
                  </a:schemeClr>
                </a:solidFill>
              </a:rPr>
              <a:t>BrownColumbiaCornellDartmouthHarvardPrincetonUniversity</a:t>
            </a:r>
            <a:r>
              <a:rPr lang="pl-PL" sz="4000" b="1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PennsylvaniaYaleAmherstBostonCollegeBostonUniversityCaliforniaInstitute</a:t>
            </a:r>
            <a:r>
              <a:rPr lang="pl-PL" sz="4000" b="1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fTechnologyCarnegieMellonClarkColbyColgateDukeEmoryGeorgeWashingtonUniversityHamiltonCollege</a:t>
            </a:r>
            <a:r>
              <a:rPr lang="pl-PL" sz="4000" b="1" dirty="0" smtClean="0">
                <a:solidFill>
                  <a:schemeClr val="bg1">
                    <a:lumMod val="65000"/>
                  </a:schemeClr>
                </a:solidFill>
              </a:rPr>
              <a:t>J</a:t>
            </a:r>
            <a:r>
              <a:rPr lang="en-US" sz="4000" b="1" dirty="0" err="1" smtClean="0">
                <a:solidFill>
                  <a:schemeClr val="bg1">
                    <a:lumMod val="65000"/>
                  </a:schemeClr>
                </a:solidFill>
              </a:rPr>
              <a:t>ohnHopkinsUniversityLafayetteCollegeMassachusettsInstitute</a:t>
            </a:r>
            <a:r>
              <a:rPr lang="pl-PL" sz="4000" b="1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4000" b="1" dirty="0" err="1" smtClean="0">
                <a:solidFill>
                  <a:schemeClr val="bg1">
                    <a:lumMod val="65000"/>
                  </a:schemeClr>
                </a:solidFill>
              </a:rPr>
              <a:t>fTechnology</a:t>
            </a:r>
            <a:endParaRPr 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15773" y="3124200"/>
            <a:ext cx="1735283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pl-PL" sz="8000" dirty="0" smtClean="0">
                <a:solidFill>
                  <a:schemeClr val="bg1"/>
                </a:solidFill>
              </a:rPr>
              <a:t>?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564" y="48491"/>
            <a:ext cx="5978236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6600" dirty="0" err="1" smtClean="0"/>
              <a:t>Pytania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232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United World Colleges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0779" y="1163782"/>
            <a:ext cx="9116291" cy="3139321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 szkół na 5 kontynentach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ostatnie lata liceum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Międzynarodowa matura (IB)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glowk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" y="3959979"/>
            <a:ext cx="9130148" cy="15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13857" y="571500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 algn="ctr"/>
            <a:r>
              <a:rPr lang="pl-PL" sz="6000" dirty="0" smtClean="0"/>
              <a:t>www.uwc.org.pl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116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Kontakt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600200"/>
            <a:ext cx="9116291" cy="4893647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Paweł Rzemieniecki –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pjr44@cam.ac.uk</a:t>
            </a:r>
          </a:p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Wiktor Jakubiuk – victorj@mit.edu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www.uwc.org.pl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www.commonapp.org, www.pso-usa.org, www.ucas.com, www.jakubiuk.net/studia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United World Colleges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599" cy="56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Szkoły w Anglii</a:t>
            </a:r>
            <a:endParaRPr lang="en-US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16966"/>
            <a:ext cx="6781800" cy="56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Stonyhurst College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745"/>
            <a:ext cx="9144000" cy="58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Dulwich College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1565" y="0"/>
            <a:ext cx="914400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48640"/>
            <a:r>
              <a:rPr lang="en-US" sz="4000" dirty="0" smtClean="0"/>
              <a:t>* </a:t>
            </a:r>
            <a:r>
              <a:rPr lang="pl-PL" sz="5400" dirty="0" smtClean="0"/>
              <a:t>UWC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600200"/>
            <a:ext cx="9116291" cy="3816429"/>
          </a:xfrm>
          <a:prstGeom prst="rect">
            <a:avLst/>
          </a:prstGeom>
          <a:noFill/>
        </p:spPr>
        <p:txBody>
          <a:bodyPr wrap="square" lIns="731520" rtlCol="0"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www.uwc.org.pl</a:t>
            </a:r>
            <a: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l-PL" sz="7200" b="1" dirty="0" smtClean="0">
                <a:solidFill>
                  <a:srgbClr val="FF0000"/>
                </a:solidFill>
              </a:rPr>
              <a:t>15</a:t>
            </a:r>
            <a:r>
              <a:rPr lang="pl-PL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stycznia!</a:t>
            </a:r>
            <a:endParaRPr lang="en-US" sz="4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B50NHyBkumkd2vHyCC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KS4BcxZkOTYoru9DFp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cod7ij00WR6SRx1eO1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WV9Uc13kG30scAGYY.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WqyEdMAkCs.2Z.ftAXPA"/>
</p:tagLst>
</file>

<file path=ppt/theme/theme1.xml><?xml version="1.0" encoding="utf-8"?>
<a:theme xmlns:a="http://schemas.openxmlformats.org/drawingml/2006/main" name="Theme1">
  <a:themeElements>
    <a:clrScheme name="128381-14 1">
      <a:dk1>
        <a:srgbClr val="000000"/>
      </a:dk1>
      <a:lt1>
        <a:srgbClr val="FFFFFF"/>
      </a:lt1>
      <a:dk2>
        <a:srgbClr val="004C92"/>
      </a:dk2>
      <a:lt2>
        <a:srgbClr val="808080"/>
      </a:lt2>
      <a:accent1>
        <a:srgbClr val="E2E2E2"/>
      </a:accent1>
      <a:accent2>
        <a:srgbClr val="CBD5E7"/>
      </a:accent2>
      <a:accent3>
        <a:srgbClr val="FFFFFF"/>
      </a:accent3>
      <a:accent4>
        <a:srgbClr val="000000"/>
      </a:accent4>
      <a:accent5>
        <a:srgbClr val="EEEEEE"/>
      </a:accent5>
      <a:accent6>
        <a:srgbClr val="B8C1D1"/>
      </a:accent6>
      <a:hlink>
        <a:srgbClr val="426BBE"/>
      </a:hlink>
      <a:folHlink>
        <a:srgbClr val="8899C5"/>
      </a:folHlink>
    </a:clrScheme>
    <a:fontScheme name="128381-1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28381-14 1">
        <a:dk1>
          <a:srgbClr val="000000"/>
        </a:dk1>
        <a:lt1>
          <a:srgbClr val="FFFFFF"/>
        </a:lt1>
        <a:dk2>
          <a:srgbClr val="004C92"/>
        </a:dk2>
        <a:lt2>
          <a:srgbClr val="808080"/>
        </a:lt2>
        <a:accent1>
          <a:srgbClr val="E2E2E2"/>
        </a:accent1>
        <a:accent2>
          <a:srgbClr val="CBD5E7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8C1D1"/>
        </a:accent6>
        <a:hlink>
          <a:srgbClr val="426BBE"/>
        </a:hlink>
        <a:folHlink>
          <a:srgbClr val="8899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3559</TotalTime>
  <Words>963</Words>
  <Application>Microsoft Office PowerPoint</Application>
  <PresentationFormat>On-screen Show (4:3)</PresentationFormat>
  <Paragraphs>294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Theme1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</cp:lastModifiedBy>
  <cp:revision>93</cp:revision>
  <dcterms:created xsi:type="dcterms:W3CDTF">2010-12-17T00:27:22Z</dcterms:created>
  <dcterms:modified xsi:type="dcterms:W3CDTF">2011-01-04T00:07:54Z</dcterms:modified>
</cp:coreProperties>
</file>